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Trirong"/>
      <p:regular r:id="rId86"/>
      <p:bold r:id="rId87"/>
      <p:italic r:id="rId88"/>
      <p:boldItalic r:id="rId89"/>
    </p:embeddedFont>
    <p:embeddedFont>
      <p:font typeface="Sarabun"/>
      <p:regular r:id="rId90"/>
      <p:bold r:id="rId91"/>
      <p:italic r:id="rId92"/>
      <p:boldItalic r:id="rId93"/>
    </p:embeddedFont>
    <p:embeddedFont>
      <p:font typeface="Roboto"/>
      <p:regular r:id="rId94"/>
      <p:bold r:id="rId95"/>
      <p:italic r:id="rId96"/>
      <p:boldItalic r:id="rId97"/>
    </p:embeddedFont>
    <p:embeddedFont>
      <p:font typeface="Trirong Medium"/>
      <p:regular r:id="rId98"/>
      <p:bold r:id="rId99"/>
      <p:italic r:id="rId100"/>
      <p:boldItalic r:id="rId101"/>
    </p:embeddedFont>
    <p:embeddedFont>
      <p:font typeface="Sarabun Medium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schemas.openxmlformats.org/officeDocument/2006/relationships/font" Target="fonts/SarabunMedium-boldItalic.fntdata"/><Relationship Id="rId104" Type="http://schemas.openxmlformats.org/officeDocument/2006/relationships/font" Target="fonts/SarabunMedium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SarabunMedium-bold.fntdata"/><Relationship Id="rId102" Type="http://schemas.openxmlformats.org/officeDocument/2006/relationships/font" Target="fonts/SarabunMedium-regular.fntdata"/><Relationship Id="rId101" Type="http://schemas.openxmlformats.org/officeDocument/2006/relationships/font" Target="fonts/TrirongMedium-boldItalic.fntdata"/><Relationship Id="rId100" Type="http://schemas.openxmlformats.org/officeDocument/2006/relationships/font" Target="fonts/TrirongMedium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5.xml"/><Relationship Id="rId99" Type="http://schemas.openxmlformats.org/officeDocument/2006/relationships/font" Target="fonts/TrirongMedium-bold.fntdata"/><Relationship Id="rId10" Type="http://schemas.openxmlformats.org/officeDocument/2006/relationships/slide" Target="slides/slide4.xml"/><Relationship Id="rId98" Type="http://schemas.openxmlformats.org/officeDocument/2006/relationships/font" Target="fonts/TrirongMediu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Sarabun-bold.fntdata"/><Relationship Id="rId90" Type="http://schemas.openxmlformats.org/officeDocument/2006/relationships/font" Target="fonts/Sarabun-regular.fntdata"/><Relationship Id="rId93" Type="http://schemas.openxmlformats.org/officeDocument/2006/relationships/font" Target="fonts/Sarabun-boldItalic.fntdata"/><Relationship Id="rId92" Type="http://schemas.openxmlformats.org/officeDocument/2006/relationships/font" Target="fonts/Sarabun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Trirong-regular.fntdata"/><Relationship Id="rId85" Type="http://schemas.openxmlformats.org/officeDocument/2006/relationships/slide" Target="slides/slide79.xml"/><Relationship Id="rId88" Type="http://schemas.openxmlformats.org/officeDocument/2006/relationships/font" Target="fonts/Trirong-italic.fntdata"/><Relationship Id="rId87" Type="http://schemas.openxmlformats.org/officeDocument/2006/relationships/font" Target="fonts/Trirong-bold.fntdata"/><Relationship Id="rId89" Type="http://schemas.openxmlformats.org/officeDocument/2006/relationships/font" Target="fonts/Trirong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743fa022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743fa022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5c624fa6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5c624fa6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5c624fa6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5c624fa6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5c624fa6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5c624fa6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5c624fa6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5c624fa6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5c624fa6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5c624fa6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5c624fa6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5c624fa6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5c624fa6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5c624fa6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5c624fa6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5c624fa6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5c624fa6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5c624fa6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5c624fa6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5c624fa6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dcacd7c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8dcacd7c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5c624fa6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95c624fa6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b42e99e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9b42e99e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9b42e99e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b42e99e1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b42e99e1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9b42e99e1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b42e99e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b42e99e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b42e99e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9b42e99e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b42e99e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b42e99e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5c624fa6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5c624fa6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dcacd7c0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dcacd7c0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5c624fa6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5c624fa6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5c624fa6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5c624fa6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dcacd7c0b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dcacd7c0b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5c624fa6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95c624fa6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5c624fa6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95c624fa6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5c624fa6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95c624fa6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5c624fa6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5c624fa6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5c624fa6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5c624fa6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95c624fa6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95c624fa6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95c624fa6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95c624fa6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7012a9e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97012a9e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95c624fa6b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95c624fa6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5c624fa6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95c624fa6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dcacd7c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dcacd7c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95c624fa6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95c624fa6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5c624fa6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95c624fa6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95c624fa6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95c624fa6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5c624fa6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5c624fa6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97012a9ec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97012a9ec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5c624fa6b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5c624fa6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95c624fa6b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95c624fa6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5c624fa6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95c624fa6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c624fa6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c624fa6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7012a9ec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7012a9ec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5c624fa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5c624fa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97012a9ec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97012a9ec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97012a9ec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97012a9ec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95c624fa6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95c624fa6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95c624fa6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95c624fa6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95c624fa6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95c624fa6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5c624fa6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95c624fa6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95c624fa6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95c624fa6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95c624fa6b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95c624fa6b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95c624fa6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95c624fa6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95c624fa6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95c624fa6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5c624fa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5c624fa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97012a9ec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97012a9ec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95c624fa6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95c624fa6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95c624fa6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95c624fa6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97012a9ec1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97012a9ec1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97012a9ec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97012a9ec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97012a9ec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97012a9ec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7012a9ec1_15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97012a9ec1_15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9f4d0497a0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9f4d0497a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97012a9ec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97012a9ec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97012a9ec1_15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97012a9ec1_15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5c624fa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5c624fa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อธิบาย Callback ด้วย??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9f4d0497a0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9f4d0497a0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97012a9ec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97012a9ec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97012a9ec1_15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97012a9ec1_15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f4d0497a0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f4d0497a0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97012a9ec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97012a9ec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97012a9ec1_15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97012a9ec1_15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9f4d0497a0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9f4d0497a0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97012a9ec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97012a9ec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9f4d0497a0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9f4d0497a0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9f4d0497a0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9f4d0497a0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5c624fa6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5c624fa6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อธิบาย Callback ด้วย??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5c624fa6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5c624fa6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101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887981" y="1105309"/>
            <a:ext cx="4786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rirong"/>
              <a:buNone/>
              <a:defRPr b="1" sz="3000">
                <a:latin typeface="Trirong"/>
                <a:ea typeface="Trirong"/>
                <a:cs typeface="Trirong"/>
                <a:sym typeface="Triro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04434" y="1305595"/>
            <a:ext cx="8770200" cy="331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204421" y="161742"/>
            <a:ext cx="8770200" cy="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370" y="227169"/>
            <a:ext cx="967876" cy="86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1282195" y="3206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b="1" i="0" sz="30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Trirong"/>
              <a:buNone/>
              <a:defRPr sz="1400">
                <a:latin typeface="Trirong"/>
                <a:ea typeface="Trirong"/>
                <a:cs typeface="Trirong"/>
                <a:sym typeface="Trirong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04431" y="1305600"/>
            <a:ext cx="87702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i="0" sz="18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irong"/>
              <a:buChar char="•"/>
              <a:defRPr i="0" sz="17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i="0" sz="15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"/>
              <a:buNone/>
              <a:defRPr b="1" i="0" sz="3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05150" y="943251"/>
            <a:ext cx="4245900" cy="37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•"/>
              <a:defRPr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943226"/>
            <a:ext cx="4345800" cy="37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•"/>
              <a:defRPr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204425" y="161748"/>
            <a:ext cx="8770200" cy="7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67020" y="23796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197827" y="191233"/>
            <a:ext cx="8773500" cy="44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>
                <a:solidFill>
                  <a:srgbClr val="F1C2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>
                <a:solidFill>
                  <a:srgbClr val="F1C2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>
                <a:solidFill>
                  <a:srgbClr val="F1C2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>
                <a:solidFill>
                  <a:srgbClr val="F1C232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125350" y="809850"/>
            <a:ext cx="8883900" cy="3853500"/>
          </a:xfrm>
          <a:prstGeom prst="roundRect">
            <a:avLst>
              <a:gd fmla="val 137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311700" y="370700"/>
            <a:ext cx="78900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1pPr>
            <a:lvl2pPr indent="-3873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2pPr>
            <a:lvl3pPr indent="-3873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3pPr>
            <a:lvl4pPr indent="-3873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4pPr>
            <a:lvl5pPr indent="-3873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5pPr>
            <a:lvl6pPr indent="-3873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6pPr>
            <a:lvl7pPr indent="-3873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>
                <a:solidFill>
                  <a:schemeClr val="lt1"/>
                </a:solidFill>
              </a:defRPr>
            </a:lvl7pPr>
            <a:lvl8pPr indent="-3873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>
                <a:solidFill>
                  <a:schemeClr val="lt1"/>
                </a:solidFill>
              </a:defRPr>
            </a:lvl8pPr>
            <a:lvl9pPr indent="-3873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594500" y="526350"/>
            <a:ext cx="7943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25.png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19" Type="http://schemas.openxmlformats.org/officeDocument/2006/relationships/slideLayout" Target="../slideLayouts/slideLayout25.xml"/><Relationship Id="rId6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33683" l="25059" r="0" t="3085"/>
          <a:stretch/>
        </p:blipFill>
        <p:spPr>
          <a:xfrm>
            <a:off x="0" y="2475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0725" y="4793750"/>
            <a:ext cx="364151" cy="3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75" y="4869951"/>
            <a:ext cx="931524" cy="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600" y="4819038"/>
            <a:ext cx="380616" cy="2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55943"/>
          <a:stretch/>
        </p:blipFill>
        <p:spPr>
          <a:xfrm>
            <a:off x="96250" y="4805650"/>
            <a:ext cx="1092533" cy="3403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soncomqiq/pim_homework_day3/blob/main/hw_db.sq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Promise, Async, Await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665400" y="2811025"/>
            <a:ext cx="823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= 19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665400" y="2811025"/>
            <a:ext cx="840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 = 19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5" name="Google Shape;235;p39"/>
          <p:cNvCxnSpPr>
            <a:stCxn id="234" idx="0"/>
          </p:cNvCxnSpPr>
          <p:nvPr/>
        </p:nvCxnSpPr>
        <p:spPr>
          <a:xfrm rot="10800000">
            <a:off x="5861350" y="3100975"/>
            <a:ext cx="240600" cy="99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" name="Google Shape;236;p39"/>
          <p:cNvSpPr/>
          <p:nvPr/>
        </p:nvSpPr>
        <p:spPr>
          <a:xfrm>
            <a:off x="1792325" y="2261450"/>
            <a:ext cx="1748400" cy="162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65400" y="2811025"/>
            <a:ext cx="847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2423075" y="3160775"/>
            <a:ext cx="4304400" cy="225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65400" y="2811025"/>
            <a:ext cx="823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3737375" y="4063000"/>
            <a:ext cx="4741200" cy="288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665400" y="2811025"/>
            <a:ext cx="835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3929775" y="4063000"/>
            <a:ext cx="4344300" cy="288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665400" y="2811025"/>
            <a:ext cx="840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13" y="4094875"/>
            <a:ext cx="4629875" cy="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/>
          <p:nvPr/>
        </p:nvSpPr>
        <p:spPr>
          <a:xfrm>
            <a:off x="4092600" y="4063000"/>
            <a:ext cx="429300" cy="288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665400" y="2811025"/>
            <a:ext cx="830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100" y="3565750"/>
            <a:ext cx="3043775" cy="14431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36" name="Google Shape;336;p47"/>
          <p:cNvCxnSpPr/>
          <p:nvPr/>
        </p:nvCxnSpPr>
        <p:spPr>
          <a:xfrm flipH="1" rot="10800000">
            <a:off x="6879025" y="3352475"/>
            <a:ext cx="210900" cy="23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7" name="Google Shape;337;p47"/>
          <p:cNvSpPr txBox="1"/>
          <p:nvPr/>
        </p:nvSpPr>
        <p:spPr>
          <a:xfrm>
            <a:off x="2309850" y="3135050"/>
            <a:ext cx="38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4821625" y="2229900"/>
            <a:ext cx="3540600" cy="33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เนื้อหา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Async, Await คืออะไร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665400" y="2811025"/>
            <a:ext cx="781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</a:t>
            </a:r>
            <a:r>
              <a:rPr lang="en" sz="10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a WHERE a.id = '+rows[0].id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2738250" y="3135050"/>
            <a:ext cx="33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i="1"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67D17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= 2'</a:t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75" y="3577600"/>
            <a:ext cx="3484325" cy="107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8"/>
          <p:cNvCxnSpPr/>
          <p:nvPr/>
        </p:nvCxnSpPr>
        <p:spPr>
          <a:xfrm flipH="1" rot="10800000">
            <a:off x="5691150" y="3352475"/>
            <a:ext cx="1398600" cy="56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628650" y="2136530"/>
            <a:ext cx="7886700" cy="91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rirong Medium"/>
                <a:ea typeface="Trirong Medium"/>
                <a:cs typeface="Trirong Medium"/>
                <a:sym typeface="Trirong Medium"/>
              </a:rPr>
              <a:t>Callback Function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irong Medium"/>
                <a:ea typeface="Trirong Medium"/>
                <a:cs typeface="Trirong Medium"/>
                <a:sym typeface="Trirong Medium"/>
              </a:rPr>
              <a:t>What is Callback Function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50" y="2126775"/>
            <a:ext cx="2993101" cy="28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18675"/>
            <a:ext cx="85152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rabun Medium"/>
                <a:ea typeface="Sarabun Medium"/>
                <a:cs typeface="Sarabun Medium"/>
                <a:sym typeface="Sarabun Medium"/>
              </a:rPr>
              <a:t>Function ชุดคำสั่งที่รอเรียกเมื่อมีบางอย่างเกิดขึ้น หรือเดินทางมาถึง</a:t>
            </a:r>
            <a:endParaRPr>
              <a:solidFill>
                <a:schemeClr val="dk1"/>
              </a:solidFill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50" y="1920225"/>
            <a:ext cx="5092141" cy="28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use callback?</a:t>
            </a:r>
            <a:endParaRPr/>
          </a:p>
        </p:txBody>
      </p:sp>
      <p:sp>
        <p:nvSpPr>
          <p:cNvPr id="373" name="Google Shape;37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ใช้สั่งให้ทำงานที่ยังไม่เริ่มทำทันที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รอจนกว่าจะมีเหตุการณ์เกิดขึ้นถึงจะทำงาน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เตรียมชุดคำสั่งไว้ล่วงหน้า เกิดเหตุการณ์จะได้ทำทันที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 Function เมื่อได้รับ Data แล้ว</a:t>
            </a:r>
            <a:endParaRPr/>
          </a:p>
        </p:txBody>
      </p:sp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-693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75" y="862725"/>
            <a:ext cx="3723126" cy="420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2"/>
          <p:cNvCxnSpPr/>
          <p:nvPr/>
        </p:nvCxnSpPr>
        <p:spPr>
          <a:xfrm flipH="1">
            <a:off x="4323700" y="3209550"/>
            <a:ext cx="2674500" cy="6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52"/>
          <p:cNvSpPr txBox="1"/>
          <p:nvPr/>
        </p:nvSpPr>
        <p:spPr>
          <a:xfrm>
            <a:off x="7080500" y="2906850"/>
            <a:ext cx="15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Data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383" name="Google Shape;383;p52"/>
          <p:cNvCxnSpPr/>
          <p:nvPr/>
        </p:nvCxnSpPr>
        <p:spPr>
          <a:xfrm flipH="1">
            <a:off x="4018900" y="2142750"/>
            <a:ext cx="2674500" cy="6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52"/>
          <p:cNvSpPr txBox="1"/>
          <p:nvPr/>
        </p:nvSpPr>
        <p:spPr>
          <a:xfrm>
            <a:off x="6699500" y="1763850"/>
            <a:ext cx="18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Callback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rabun"/>
                <a:ea typeface="Sarabun"/>
                <a:cs typeface="Sarabun"/>
                <a:sym typeface="Sarabun"/>
              </a:rPr>
              <a:t>Function</a:t>
            </a:r>
            <a:endParaRPr sz="3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ตัวอย่าง Callback</a:t>
            </a:r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3"/>
          <p:cNvSpPr txBox="1"/>
          <p:nvPr/>
        </p:nvSpPr>
        <p:spPr>
          <a:xfrm>
            <a:off x="1149900" y="1234950"/>
            <a:ext cx="68604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customerOrderFood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waitForGrabDriver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getGrabDriver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waitForReachRestaurant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grabOrderFood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waitForFood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getFood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waitToSendToYou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ReceiveFood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8100100" y="4459325"/>
            <a:ext cx="10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หยุด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การทำงานแบบ Asynchronous แบบต่อเนื่อง แต่อ่านยาก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352950" y="2094950"/>
            <a:ext cx="8438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insurances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sellers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Hell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Bored, Female, Girl, People, School, Student, Tired" id="410" name="Google Shape;41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875" y="1051225"/>
            <a:ext cx="4926250" cy="3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628650" y="1450730"/>
            <a:ext cx="7886700" cy="9159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1" name="Google Shape;421;p58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การจัดลำดับรูปแบบการทำงานของ Asynchronous Pattern เพื่อให้</a:t>
            </a:r>
            <a:r>
              <a:rPr lang="en" sz="2000" u="sng">
                <a:solidFill>
                  <a:schemeClr val="accent2"/>
                </a:solidFill>
                <a:latin typeface="Sarabun"/>
                <a:ea typeface="Sarabun"/>
                <a:cs typeface="Sarabun"/>
                <a:sym typeface="Sarabun"/>
              </a:rPr>
              <a:t>อ่านง่ายขึ้น</a:t>
            </a:r>
            <a:endParaRPr sz="2000" u="sng">
              <a:solidFill>
                <a:schemeClr val="accent2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เป็นการจำลองค่าในรูปของกล่องใส่ค่าชั่วคราวให้ function ที่ยังไม่รู้ค่าผลลัพธ์เพราะยังทำงานไม่เสร็จตามกระบวนการ Asynchronous เพราะไม่รู้ว่าจะเสร็จเมื่อไร (แต่ Promise ว่าจะมีค่าในอนาคตอันใกล้)​ เป็นการพยายามให้ทำงานใกล้เคียงการทำงานแบบ Synchronous คืออ่านจากบนลงล่าง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ใช้การจัดลำดับการทำงานว่าจะให้ทำงานใดก่อน งานใดหลัง ในกลุ่ม Promise ด้วยกัน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Promise ใช้เพื่อแก้ปัญหา Callback Hell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Function หลักของ Promise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Resolve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-&gt; เรียกเมื่อการทำงานร้องขอค่า</a:t>
            </a: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เสร็จสมบูรณ์แล้วเท่านั้น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และส่งผลลัพธ์ของ Function ไป Resolve จะมี parameter กี่ตัวก็ได้ แต่ตัว callback function ที่นำมารับค่าใน Promise ตัวถัดไปจะต้องมีจำนวน parameter เท่ากัน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Reject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-&gt; เรียกเมื่อมีบางอย่างผิดพลาดจึงจะยกเลิกการทำงานที่เหลือทั้งหมด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31515"/>
              </a:buClr>
              <a:buSzPts val="1600"/>
              <a:buFont typeface="Sarabun"/>
              <a:buChar char="●"/>
            </a:pPr>
            <a:r>
              <a:rPr b="1" lang="en" sz="1600">
                <a:solidFill>
                  <a:srgbClr val="A31515"/>
                </a:solidFill>
                <a:latin typeface="Sarabun"/>
                <a:ea typeface="Sarabun"/>
                <a:cs typeface="Sarabun"/>
                <a:sym typeface="Sarabun"/>
              </a:rPr>
              <a:t>ทั้ง Resolve และ Reject ของ Promise จะถูกเรียกได้เพียงครั้งเดียวเท่านั้น! หากต้องการเรียกซ้ำจะต้องประกาศ new Promise Object ขึ้นมาใหม่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Sequence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587976" y="867750"/>
            <a:ext cx="1192200" cy="438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arabun"/>
                <a:ea typeface="Sarabun"/>
                <a:cs typeface="Sarabun"/>
                <a:sym typeface="Sarabun"/>
              </a:rPr>
              <a:t>Main code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2421817" y="867750"/>
            <a:ext cx="2031900" cy="438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arabun"/>
                <a:ea typeface="Sarabun"/>
                <a:cs typeface="Sarabun"/>
                <a:sym typeface="Sarabun"/>
              </a:rPr>
              <a:t>asynchronous function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5" name="Google Shape;435;p60"/>
          <p:cNvSpPr/>
          <p:nvPr/>
        </p:nvSpPr>
        <p:spPr>
          <a:xfrm>
            <a:off x="4941916" y="867750"/>
            <a:ext cx="3614100" cy="438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arabun"/>
                <a:ea typeface="Sarabun"/>
                <a:cs typeface="Sarabun"/>
                <a:sym typeface="Sarabun"/>
              </a:rPr>
              <a:t>I/O Processing, External Service Operation</a:t>
            </a:r>
            <a:endParaRPr b="1"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36" name="Google Shape;436;p60"/>
          <p:cNvCxnSpPr>
            <a:stCxn id="435" idx="2"/>
          </p:cNvCxnSpPr>
          <p:nvPr/>
        </p:nvCxnSpPr>
        <p:spPr>
          <a:xfrm>
            <a:off x="6748966" y="1306050"/>
            <a:ext cx="0" cy="330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60"/>
          <p:cNvCxnSpPr/>
          <p:nvPr/>
        </p:nvCxnSpPr>
        <p:spPr>
          <a:xfrm>
            <a:off x="3437754" y="1306103"/>
            <a:ext cx="0" cy="330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60"/>
          <p:cNvCxnSpPr/>
          <p:nvPr/>
        </p:nvCxnSpPr>
        <p:spPr>
          <a:xfrm>
            <a:off x="1066650" y="1306103"/>
            <a:ext cx="0" cy="330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60"/>
          <p:cNvCxnSpPr/>
          <p:nvPr/>
        </p:nvCxnSpPr>
        <p:spPr>
          <a:xfrm>
            <a:off x="1096382" y="1831964"/>
            <a:ext cx="2331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60"/>
          <p:cNvCxnSpPr/>
          <p:nvPr/>
        </p:nvCxnSpPr>
        <p:spPr>
          <a:xfrm rot="10800000">
            <a:off x="1114138" y="2024765"/>
            <a:ext cx="2313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1" name="Google Shape;441;p60"/>
          <p:cNvSpPr txBox="1"/>
          <p:nvPr/>
        </p:nvSpPr>
        <p:spPr>
          <a:xfrm>
            <a:off x="1745047" y="1498550"/>
            <a:ext cx="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1569799" y="21000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return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43" name="Google Shape;443;p60"/>
          <p:cNvCxnSpPr/>
          <p:nvPr/>
        </p:nvCxnSpPr>
        <p:spPr>
          <a:xfrm flipH="1" rot="10800000">
            <a:off x="3480643" y="2173735"/>
            <a:ext cx="3252300" cy="2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60"/>
          <p:cNvSpPr txBox="1"/>
          <p:nvPr/>
        </p:nvSpPr>
        <p:spPr>
          <a:xfrm>
            <a:off x="4086978" y="1831975"/>
            <a:ext cx="20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begin processing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5" name="Google Shape;445;p60"/>
          <p:cNvSpPr/>
          <p:nvPr/>
        </p:nvSpPr>
        <p:spPr>
          <a:xfrm>
            <a:off x="6627891" y="2200135"/>
            <a:ext cx="242100" cy="841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60"/>
          <p:cNvCxnSpPr>
            <a:stCxn id="445" idx="2"/>
          </p:cNvCxnSpPr>
          <p:nvPr/>
        </p:nvCxnSpPr>
        <p:spPr>
          <a:xfrm rot="10800000">
            <a:off x="3541941" y="3041635"/>
            <a:ext cx="3207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7" name="Google Shape;447;p60"/>
          <p:cNvSpPr txBox="1"/>
          <p:nvPr/>
        </p:nvSpPr>
        <p:spPr>
          <a:xfrm>
            <a:off x="4069756" y="2691600"/>
            <a:ext cx="21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end processing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48" name="Google Shape;448;p60"/>
          <p:cNvCxnSpPr/>
          <p:nvPr/>
        </p:nvCxnSpPr>
        <p:spPr>
          <a:xfrm rot="10800000">
            <a:off x="1280753" y="3124858"/>
            <a:ext cx="212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9" name="Google Shape;449;p60"/>
          <p:cNvSpPr txBox="1"/>
          <p:nvPr/>
        </p:nvSpPr>
        <p:spPr>
          <a:xfrm>
            <a:off x="1745051" y="3159925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resolve(result)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0" name="Google Shape;450;p60"/>
          <p:cNvSpPr/>
          <p:nvPr/>
        </p:nvSpPr>
        <p:spPr>
          <a:xfrm>
            <a:off x="894763" y="2314081"/>
            <a:ext cx="341700" cy="810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0"/>
          <p:cNvSpPr/>
          <p:nvPr/>
        </p:nvSpPr>
        <p:spPr>
          <a:xfrm>
            <a:off x="902769" y="3124858"/>
            <a:ext cx="341700" cy="10737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4327378" y="1289050"/>
            <a:ext cx="4458000" cy="289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database query code - ทำงาน 5 วินาที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'some database value'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61"/>
          <p:cNvSpPr txBox="1"/>
          <p:nvPr/>
        </p:nvSpPr>
        <p:spPr>
          <a:xfrm>
            <a:off x="638250" y="1890225"/>
            <a:ext cx="3326700" cy="16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resolve callback จะถูกเรียกที่นี่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9" name="Google Shape;459;p61"/>
          <p:cNvCxnSpPr/>
          <p:nvPr/>
        </p:nvCxnSpPr>
        <p:spPr>
          <a:xfrm flipH="1">
            <a:off x="2380225" y="1757050"/>
            <a:ext cx="3033600" cy="3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61"/>
          <p:cNvCxnSpPr/>
          <p:nvPr/>
        </p:nvCxnSpPr>
        <p:spPr>
          <a:xfrm rot="10800000">
            <a:off x="2110089" y="2395430"/>
            <a:ext cx="3023100" cy="78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61"/>
          <p:cNvCxnSpPr/>
          <p:nvPr/>
        </p:nvCxnSpPr>
        <p:spPr>
          <a:xfrm rot="10800000">
            <a:off x="2650525" y="2417850"/>
            <a:ext cx="3033600" cy="78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สถานะของ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pending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เริ่มต้น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fulfilled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ที่บอกว่า Promise ทำงานสำเร็จแล้ว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rejected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 State ที่บอกว่า Promise ทำงานล้มเหลว (และจะเข้าส่วนของ catch ต่อไป)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then() , catch()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3" name="Google Shape;473;p6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then(callback)  :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callback จะถูกเรียก เมื่อ Promise ทำงานสำเร็จแล้ว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catch(callback) :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callback จะถูกเรียก เมื่อ Promise ทำงานล้มเหลว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catch()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0" y="3536125"/>
            <a:ext cx="4485750" cy="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4"/>
          <p:cNvSpPr txBox="1"/>
          <p:nvPr/>
        </p:nvSpPr>
        <p:spPr>
          <a:xfrm>
            <a:off x="676475" y="1133575"/>
            <a:ext cx="2980200" cy="218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endParaRPr b="1" sz="1000">
              <a:solidFill>
                <a:srgbClr val="0070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b="1"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resolve callback จะถูกเรียกที่นี่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b="1"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b="1" sz="1000"/>
          </a:p>
        </p:txBody>
      </p:sp>
      <p:sp>
        <p:nvSpPr>
          <p:cNvPr id="481" name="Google Shape;481;p64"/>
          <p:cNvSpPr txBox="1"/>
          <p:nvPr/>
        </p:nvSpPr>
        <p:spPr>
          <a:xfrm>
            <a:off x="4910750" y="1119625"/>
            <a:ext cx="3605400" cy="241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database query code - ทำงาน 5 วินาที</a:t>
            </a:r>
            <a:endParaRPr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'db update fail'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 </a:t>
            </a:r>
            <a:r>
              <a:rPr lang="en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2" name="Google Shape;482;p64"/>
          <p:cNvCxnSpPr/>
          <p:nvPr/>
        </p:nvCxnSpPr>
        <p:spPr>
          <a:xfrm flipH="1">
            <a:off x="1877300" y="2673125"/>
            <a:ext cx="3438900" cy="9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64"/>
          <p:cNvCxnSpPr/>
          <p:nvPr/>
        </p:nvCxnSpPr>
        <p:spPr>
          <a:xfrm flipH="1">
            <a:off x="1749650" y="3026025"/>
            <a:ext cx="352800" cy="102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catch() ตัวอย่าง</a:t>
            </a:r>
            <a:endParaRPr/>
          </a:p>
        </p:txBody>
      </p:sp>
      <p:sp>
        <p:nvSpPr>
          <p:cNvPr id="489" name="Google Shape;48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resolve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reject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resolve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"Success"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"Failed"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การทำงานของ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88" y="965538"/>
            <a:ext cx="7707225" cy="32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การทำงานของ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88" y="965538"/>
            <a:ext cx="7707225" cy="32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 txBox="1"/>
          <p:nvPr/>
        </p:nvSpPr>
        <p:spPr>
          <a:xfrm>
            <a:off x="874000" y="2371650"/>
            <a:ext cx="755400" cy="33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func1()</a:t>
            </a:r>
            <a:endParaRPr sz="1000"/>
          </a:p>
        </p:txBody>
      </p:sp>
      <p:sp>
        <p:nvSpPr>
          <p:cNvPr id="503" name="Google Shape;503;p67"/>
          <p:cNvSpPr txBox="1"/>
          <p:nvPr/>
        </p:nvSpPr>
        <p:spPr>
          <a:xfrm>
            <a:off x="5762200" y="2371650"/>
            <a:ext cx="755400" cy="33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func2()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ฟังก์ชันที่รันคู่ขนานไปกับ Function อื่น ๆ จะถูกเรียกว่า Asynchronous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75" y="1406125"/>
            <a:ext cx="6029849" cy="31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Promise.all()  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09" name="Google Shape;509;p68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b="1" lang="en" sz="2000">
                <a:latin typeface="Sarabun"/>
                <a:ea typeface="Sarabun"/>
                <a:cs typeface="Sarabun"/>
                <a:sym typeface="Sarabun"/>
              </a:rPr>
              <a:t>then() 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จะทำงานเมื่อ Promise ทุกตัวใน array ทำงานเสร็จสิ้นแล้วเท่านั้น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หากมี Promise ใน array บางตัวสั่ง </a:t>
            </a:r>
            <a:r>
              <a:rPr b="1" lang="en" sz="2000">
                <a:latin typeface="Sarabun"/>
                <a:ea typeface="Sarabun"/>
                <a:cs typeface="Sarabun"/>
                <a:sym typeface="Sarabun"/>
              </a:rPr>
              <a:t>reject()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 จะทำให้การทำงานทั้งหมดหยุดทันที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ได้ค่าสุดท้ายเป็น array ของผลลัพธ์จากทุก Promise มารวมกันโดยเรียงลำดับให้ในรูปของ array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ใช้สั่ง Promise เพื่อทำงานแบบ Parallel ให้ทำงานพร้อมๆ กันและรอเก็บผลลัพธ์ในองค์รวมหลัง Promise ทุกตัวทำงานเสร็จสิ้นเรียงตามลำดับตาม array ที่ส่งไปในขั้นตอนแรก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Promise คืออะไร - ตัวอย่างของ Promise.all()  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p1 = 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Promise(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(resolve, reject) 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resolve(</a:t>
            </a:r>
            <a:r>
              <a:rPr lang="en" sz="13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'one'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p2 = 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Promise(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(resolve, reject) 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resolve(</a:t>
            </a:r>
            <a:r>
              <a:rPr lang="en" sz="13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'two'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p3 = 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Promise(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(resolve, reject) 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resolve(</a:t>
            </a:r>
            <a:r>
              <a:rPr lang="en" sz="13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'three'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Promise.all([p1, p2, p3])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.then(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(result){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console.log(</a:t>
            </a:r>
            <a:r>
              <a:rPr lang="en" sz="13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'All completed!: '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result); </a:t>
            </a:r>
            <a:r>
              <a:rPr lang="en" sz="13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" sz="1300">
                <a:solidFill>
                  <a:srgbClr val="00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result = ['one','two','three']</a:t>
            </a:r>
            <a:endParaRPr sz="13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.catch(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(error){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console.error(</a:t>
            </a:r>
            <a:r>
              <a:rPr lang="en" sz="13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"There's an error"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error); 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Google Shape;516;p69"/>
          <p:cNvSpPr txBox="1"/>
          <p:nvPr/>
        </p:nvSpPr>
        <p:spPr>
          <a:xfrm>
            <a:off x="5544650" y="1557550"/>
            <a:ext cx="3090300" cy="785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ส่งค่าออกมาพร้อมกัน แต่ไม่รู้ตัวไหนออกมาก่อน จะรอเสร็จทั้งหมดก่อนจะออกมาพร้อมกัน เป็น Array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ลองใช้ mysql2 บน Express.js แบบ Promise</a:t>
            </a:r>
            <a:endParaRPr b="1" sz="2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 โค้ดใน Lab1 จาก var mysql = require('mysql2'); 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เป็น </a:t>
            </a: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var mysql = require('mysql2/</a:t>
            </a:r>
            <a:r>
              <a:rPr b="1" lang="en" sz="1600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promise</a:t>
            </a: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');</a:t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แก้ไขโค้ดในไฟล์ app.js	 ใน route ‘/’ ให้เป็นไปตามโค้ดตัวอย่างในหน้าถัดไป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ลองเรียก http://localhost:3000/users บน chrome เพื่อดูผลลัพธ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2448125" y="849950"/>
            <a:ext cx="3784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'codecamp'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 database ให้ถูกต้อง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3306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ใส่ port ให้ถูกต้อง (default 3306)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4" name="Google Shape;534;p72"/>
          <p:cNvSpPr txBox="1"/>
          <p:nvPr/>
        </p:nvSpPr>
        <p:spPr>
          <a:xfrm>
            <a:off x="2448125" y="849950"/>
            <a:ext cx="37842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 database 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ปิด connection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listening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0" name="Google Shape;540;p7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4. เพิ่ม table </a:t>
            </a: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classroom </a:t>
            </a: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มี 2 column id,room  และใส่ค่าอะไรก็ได้ 2-3 record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5. แก้ไข app.js อีกครั้งเพื่อ query เพิ่มอีก 1 table และรอ Promise ให้ทำงานเสร็จพร้อมกันก่อนตอบกลับ client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537625" y="2441550"/>
            <a:ext cx="2248200" cy="142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endParaRPr sz="7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4636125" y="2037450"/>
            <a:ext cx="4246800" cy="223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employees'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][0],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][0],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3" name="Google Shape;543;p73"/>
          <p:cNvCxnSpPr/>
          <p:nvPr/>
        </p:nvCxnSpPr>
        <p:spPr>
          <a:xfrm>
            <a:off x="2967750" y="3153450"/>
            <a:ext cx="1531500" cy="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/>
          <p:nvPr>
            <p:ph type="title"/>
          </p:nvPr>
        </p:nvSpPr>
        <p:spPr>
          <a:xfrm>
            <a:off x="0" y="2047075"/>
            <a:ext cx="9144000" cy="915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 และ Await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54" name="Google Shape;554;p7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คำสั่งเปลี่ยน new Promise ให้กลายเป็นค่าที่ resolve() แล้ว เรียกภายใน () เพื่อให้ assign ค่าให้ตัวแปรที่ประกาศมารับทางซ้ายได้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สั่งให้รอจนกว่าจะเสร็จถึงจะไปบรรทัดถัดไปได้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ต้องอยู่ภายใน function ที่มี keyword ว่า async นำหน้าเท่านั้น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-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การใส่ Async หน้าฟังก์ชันนั้นจะทำให้ Function นั้น Return ออกมาเป็น Promise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60" name="Google Shape;560;p76"/>
          <p:cNvSpPr txBox="1"/>
          <p:nvPr/>
        </p:nvSpPr>
        <p:spPr>
          <a:xfrm>
            <a:off x="564125" y="909625"/>
            <a:ext cx="2649600" cy="352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database query code - ทำงาน 5 วินาที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'data'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 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resultPromise</a:t>
            </a:r>
            <a:endParaRPr sz="700">
              <a:solidFill>
                <a:srgbClr val="0070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resolve callback จะถูกเรียกที่นี่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1" name="Google Shape;561;p76"/>
          <p:cNvSpPr txBox="1"/>
          <p:nvPr/>
        </p:nvSpPr>
        <p:spPr>
          <a:xfrm>
            <a:off x="5706050" y="1200650"/>
            <a:ext cx="2681400" cy="303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database query code - ทำงาน 5 วินาที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'data'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}, 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dbUpdate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2" name="Google Shape;562;p76"/>
          <p:cNvCxnSpPr/>
          <p:nvPr/>
        </p:nvCxnSpPr>
        <p:spPr>
          <a:xfrm>
            <a:off x="1847150" y="1073750"/>
            <a:ext cx="3957000" cy="45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76"/>
          <p:cNvCxnSpPr/>
          <p:nvPr/>
        </p:nvCxnSpPr>
        <p:spPr>
          <a:xfrm>
            <a:off x="1546800" y="2102450"/>
            <a:ext cx="5068500" cy="111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76"/>
          <p:cNvCxnSpPr/>
          <p:nvPr/>
        </p:nvCxnSpPr>
        <p:spPr>
          <a:xfrm>
            <a:off x="1787075" y="3476550"/>
            <a:ext cx="47607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7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</a:t>
            </a:r>
            <a:endParaRPr/>
          </a:p>
        </p:txBody>
      </p:sp>
      <p:sp>
        <p:nvSpPr>
          <p:cNvPr id="570" name="Google Shape;57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Callback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users u WHERE u.age = 19'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addresses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insurances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sellers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ปิด connection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ประโยชน์ของ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 Asynchronous Function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○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ช่วยให้การทำงานของฟังก์ชันที่ต้องรอนาน ๆ ไม่ไปบล็อคฟังก์ชันอื่น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363" y="1813175"/>
            <a:ext cx="4698324" cy="2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</a:t>
            </a:r>
            <a:endParaRPr/>
          </a:p>
        </p:txBody>
      </p:sp>
      <p:sp>
        <p:nvSpPr>
          <p:cNvPr id="576" name="Google Shape;57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Promise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users u WHERE u.age = 19'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addresses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fleids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insurances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sellers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ปิด connection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9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Await</a:t>
            </a:r>
            <a:endParaRPr/>
          </a:p>
        </p:txBody>
      </p:sp>
      <p:sp>
        <p:nvSpPr>
          <p:cNvPr id="582" name="Google Shape;582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runCodeAwait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Async Await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users u WHERE u.age = 19'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addresses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insurances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rows4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queryDatabase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sellers a WHERE a.id = 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rows4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ปิด connection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runCodeAwait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8" name="Google Shape;588;p80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test()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main()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console.log(test());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test());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main();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94" name="Google Shape;594;p81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serial()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try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result1 =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func1();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result2 =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func2(result1);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result3 =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func3(result2);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console.log(result3);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(error)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console.error(error);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serial();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- ลองเปลี่ยนเป็น Promise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0" name="Google Shape;600;p82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func1().then(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(result1){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func2(result1);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}).then(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(result2){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func3(result2);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}).then(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(result3){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console.log(result3);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}).catch(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(error){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console.error(error)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3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แบบใช้ Arrow Function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6" name="Google Shape;606;p8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func1().then((result1) =&gt;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func2(result1);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}).then((result2) =&gt;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func3(result2);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}).then((result3) =&gt;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console.log(result3);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}).catch((error) =&gt;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console.error(error)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2" name="Google Shape;612;p84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wait1()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Promise(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(resolve, reject) =&gt;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setTimeout(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=&gt; {</a:t>
            </a:r>
            <a:b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console.log(</a:t>
            </a:r>
            <a:r>
              <a:rPr lang="en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'wait1'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resolve(</a:t>
            </a:r>
            <a:r>
              <a:rPr lang="en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'wait1.1'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wait2()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Promise(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(resolve, reject) =&gt;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setTimeout(</a:t>
            </a:r>
            <a:r>
              <a:rPr lang="en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=&gt; {</a:t>
            </a:r>
            <a:b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console.log(</a:t>
            </a:r>
            <a:r>
              <a:rPr lang="en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'wait2'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resolve(</a:t>
            </a:r>
            <a:r>
              <a:rPr lang="en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'wait2.2'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FF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8" name="Google Shape;618;p8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waitAll()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try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w1 =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wait1();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console.log(w1);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w2 =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wait2();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console.log(w2);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(error)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console.error(error);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waitAll();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wait 2 seconds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9" name="Google Shape;6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025" y="1785813"/>
            <a:ext cx="1927425" cy="1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5" name="Google Shape;625;p86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waitAll2()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try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w1 = wait1();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console.log(w1);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w2 =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wait2();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console.log(w2);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(error)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console.error(error);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waitAll2();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wait 1 seconds </a:t>
            </a:r>
            <a:endParaRPr sz="16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6" name="Google Shape;6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375" y="1999213"/>
            <a:ext cx="1452700" cy="11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7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Async, Await คืออะไร - ตัวอย่าง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32" name="Google Shape;632;p87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waitAll3()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try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let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w1 =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wait1();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console.log(w1);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setTimeout(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() =&gt; { //ไม่มี async จะ error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let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w2 =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wait2();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console.log(w2);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(error) {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console.error(error);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waitAll3(); </a:t>
            </a:r>
            <a:r>
              <a:rPr lang="en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wait 3 seconds 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3" name="Google Shape;6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475" y="2052738"/>
            <a:ext cx="1925000" cy="15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arabun"/>
              <a:buChar char="●"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ตัวอย่างของ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 Asynchronous Function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2" name="Google Shape;162;p34"/>
          <p:cNvSpPr/>
          <p:nvPr/>
        </p:nvSpPr>
        <p:spPr>
          <a:xfrm>
            <a:off x="2821594" y="2511541"/>
            <a:ext cx="1132200" cy="574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Express.js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3" name="Google Shape;163;p34"/>
          <p:cNvSpPr/>
          <p:nvPr/>
        </p:nvSpPr>
        <p:spPr>
          <a:xfrm>
            <a:off x="426338" y="2511541"/>
            <a:ext cx="1361100" cy="574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Client (Frontend)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4" name="Google Shape;164;p34"/>
          <p:cNvSpPr/>
          <p:nvPr/>
        </p:nvSpPr>
        <p:spPr>
          <a:xfrm>
            <a:off x="4988040" y="1625006"/>
            <a:ext cx="1785600" cy="5742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Read/Write file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4988040" y="2511541"/>
            <a:ext cx="1785600" cy="5742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DB Query/Insertion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6" name="Google Shape;166;p34"/>
          <p:cNvSpPr/>
          <p:nvPr/>
        </p:nvSpPr>
        <p:spPr>
          <a:xfrm>
            <a:off x="4988040" y="3464685"/>
            <a:ext cx="1785600" cy="5742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Cloud Service (Storage, NoSQL db, etc..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 rotWithShape="1">
          <a:blip r:embed="rId3">
            <a:alphaModFix/>
          </a:blip>
          <a:srcRect b="19067" l="0" r="0" t="0"/>
          <a:stretch/>
        </p:blipFill>
        <p:spPr>
          <a:xfrm>
            <a:off x="7650866" y="1533401"/>
            <a:ext cx="866652" cy="757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4"/>
          <p:cNvCxnSpPr>
            <a:stCxn id="163" idx="3"/>
            <a:endCxn id="162" idx="1"/>
          </p:cNvCxnSpPr>
          <p:nvPr/>
        </p:nvCxnSpPr>
        <p:spPr>
          <a:xfrm>
            <a:off x="1787438" y="2798641"/>
            <a:ext cx="103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4"/>
          <p:cNvCxnSpPr>
            <a:stCxn id="162" idx="3"/>
            <a:endCxn id="164" idx="1"/>
          </p:cNvCxnSpPr>
          <p:nvPr/>
        </p:nvCxnSpPr>
        <p:spPr>
          <a:xfrm flipH="1" rot="10800000">
            <a:off x="3953794" y="1912141"/>
            <a:ext cx="1034100" cy="88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34"/>
          <p:cNvCxnSpPr>
            <a:stCxn id="162" idx="3"/>
            <a:endCxn id="165" idx="1"/>
          </p:cNvCxnSpPr>
          <p:nvPr/>
        </p:nvCxnSpPr>
        <p:spPr>
          <a:xfrm>
            <a:off x="3953794" y="2798641"/>
            <a:ext cx="103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34"/>
          <p:cNvCxnSpPr>
            <a:stCxn id="162" idx="3"/>
            <a:endCxn id="166" idx="1"/>
          </p:cNvCxnSpPr>
          <p:nvPr/>
        </p:nvCxnSpPr>
        <p:spPr>
          <a:xfrm>
            <a:off x="3953794" y="2798641"/>
            <a:ext cx="1034100" cy="95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4"/>
          <p:cNvSpPr/>
          <p:nvPr/>
        </p:nvSpPr>
        <p:spPr>
          <a:xfrm>
            <a:off x="7689258" y="2457447"/>
            <a:ext cx="828261" cy="552176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7454121" y="3306521"/>
            <a:ext cx="1298592" cy="998892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34"/>
          <p:cNvCxnSpPr>
            <a:stCxn id="164" idx="3"/>
            <a:endCxn id="167" idx="1"/>
          </p:cNvCxnSpPr>
          <p:nvPr/>
        </p:nvCxnSpPr>
        <p:spPr>
          <a:xfrm>
            <a:off x="6773640" y="1912106"/>
            <a:ext cx="877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34"/>
          <p:cNvCxnSpPr/>
          <p:nvPr/>
        </p:nvCxnSpPr>
        <p:spPr>
          <a:xfrm>
            <a:off x="6792825" y="2798684"/>
            <a:ext cx="877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4"/>
          <p:cNvCxnSpPr/>
          <p:nvPr/>
        </p:nvCxnSpPr>
        <p:spPr>
          <a:xfrm flipH="1" rot="10800000">
            <a:off x="6812109" y="3744898"/>
            <a:ext cx="514500" cy="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4"/>
          <p:cNvCxnSpPr/>
          <p:nvPr/>
        </p:nvCxnSpPr>
        <p:spPr>
          <a:xfrm>
            <a:off x="6792825" y="2049503"/>
            <a:ext cx="877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178" name="Google Shape;178;p34"/>
          <p:cNvCxnSpPr/>
          <p:nvPr/>
        </p:nvCxnSpPr>
        <p:spPr>
          <a:xfrm>
            <a:off x="6792825" y="2969343"/>
            <a:ext cx="877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179" name="Google Shape;179;p34"/>
          <p:cNvCxnSpPr/>
          <p:nvPr/>
        </p:nvCxnSpPr>
        <p:spPr>
          <a:xfrm>
            <a:off x="6808650" y="3939125"/>
            <a:ext cx="518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180" name="Google Shape;180;p34"/>
          <p:cNvSpPr txBox="1"/>
          <p:nvPr/>
        </p:nvSpPr>
        <p:spPr>
          <a:xfrm>
            <a:off x="6888559" y="2026317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6817309" y="2982718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6705359" y="393912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8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39" name="Google Shape;63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runMyCode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"Success"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"Failed"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runMyCode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9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5" name="Google Shape;645;p89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rabi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แก้ไข โค้ดใน Lab2 โดย แก้ไข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โค้ดในไฟล์ app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.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js	 ใน route ‘/’ โดยใช้ async/await แทน Promise ดังนี้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rabi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ลองเรียก http://localhost:3000/users บน chrome เพื่อดูผลลัพธ์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6" name="Google Shape;646;p89"/>
          <p:cNvSpPr txBox="1"/>
          <p:nvPr/>
        </p:nvSpPr>
        <p:spPr>
          <a:xfrm>
            <a:off x="311700" y="1327450"/>
            <a:ext cx="35178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89"/>
          <p:cNvSpPr txBox="1"/>
          <p:nvPr/>
        </p:nvSpPr>
        <p:spPr>
          <a:xfrm>
            <a:off x="5456900" y="1327450"/>
            <a:ext cx="35178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8" name="Google Shape;648;p89"/>
          <p:cNvCxnSpPr/>
          <p:nvPr/>
        </p:nvCxnSpPr>
        <p:spPr>
          <a:xfrm>
            <a:off x="4064950" y="1496800"/>
            <a:ext cx="1156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89"/>
          <p:cNvSpPr txBox="1"/>
          <p:nvPr/>
        </p:nvSpPr>
        <p:spPr>
          <a:xfrm>
            <a:off x="311700" y="1758650"/>
            <a:ext cx="4170900" cy="223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classroomPromise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7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89"/>
          <p:cNvSpPr txBox="1"/>
          <p:nvPr/>
        </p:nvSpPr>
        <p:spPr>
          <a:xfrm>
            <a:off x="4740525" y="2112650"/>
            <a:ext cx="412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7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89"/>
          <p:cNvSpPr txBox="1"/>
          <p:nvPr/>
        </p:nvSpPr>
        <p:spPr>
          <a:xfrm>
            <a:off x="5117425" y="1758650"/>
            <a:ext cx="3517800" cy="354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โค้ดเต็มๆอยู่หน้าถัดไป (ต้องแก้ตอนสร้าง connection ด้วย)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0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 - Lab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57" name="Google Shape;657;p90"/>
          <p:cNvSpPr txBox="1"/>
          <p:nvPr/>
        </p:nvSpPr>
        <p:spPr>
          <a:xfrm>
            <a:off x="4234950" y="109050"/>
            <a:ext cx="4715400" cy="49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'mysql2/promise'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/* GET users listing. */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createConnection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'codecamp'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ระบุ database ให้ถูกต้อง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9865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8889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&lt;== ใส่ port ให้ถูกต้อง (default 3306, MAMP ใช้ 8889)</a:t>
            </a:r>
            <a:endParaRPr sz="800">
              <a:solidFill>
                <a:srgbClr val="008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classroom'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users[0]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classsrooms[0]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8" name="Google Shape;65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88" y="961200"/>
            <a:ext cx="3546276" cy="354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1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64" name="Google Shape;66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5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 database 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employees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classroom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classroom'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users: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employees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classsrooms: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classroom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listening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2"/>
          <p:cNvSpPr txBox="1"/>
          <p:nvPr>
            <p:ph type="title"/>
          </p:nvPr>
        </p:nvSpPr>
        <p:spPr>
          <a:xfrm>
            <a:off x="0" y="2047075"/>
            <a:ext cx="9144000" cy="915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5" name="Google Shape;675;p9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Import ตารางและข้อมูลจากไฟล์</a:t>
            </a:r>
            <a:b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lang="en" sz="1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3"/>
              </a:rPr>
              <a:t>https://github.com/soncomqiq/pim_homework_day3/blob/main/hw_db.sql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สร้าง Project Express และ เชื่อมต่อ Database ที่ชื่อ pim_database_hw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rabun"/>
              <a:buAutoNum type="arabicPeriod"/>
            </a:pPr>
            <a:r>
              <a:rPr lang="en" sz="17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ที่มี 3 Endpoint ดังนี้</a:t>
            </a:r>
            <a:endParaRPr sz="17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/query-1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ดึงหนังสือมาแสดง 2 เล่มแรก ที่ชื่อมีตัวอักษร o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/query-2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หาว่าขายหนังสือได้กี่เล่ม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alpha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GET /query-3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AutoNum type="romanLcPeriod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หาว่ามีหนังสืออะไรบ้างที่ขายออก (แสดงแค่ ISBN ของหนังสือ)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</a:t>
            </a:r>
            <a:r>
              <a:rPr lang="en" sz="13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แต่ละ Endpoint ให้แสดงผลลัพธ์เป็น Json ที่ถูกส่งออกมาจาก Backend Express</a:t>
            </a:r>
            <a:endParaRPr sz="1300"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ในการ Query Database ให้ใช้แบบ Promise</a:t>
            </a:r>
            <a:endParaRPr sz="1300"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4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1" name="Google Shape;681;p94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5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- 1 -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7" name="Google Shape;687;p9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connector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'%o%'"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"/query-2"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sum(amount) from sell_histories"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"/query-3"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2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distinct isbn FROM sell_histories;"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2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3" name="Google Shape;693;p96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ให้ทำต่อจาก Homework - 1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เพิ่ม Endpoint ขึ้นมาอีก 1 Endpoint โดย Endpoint นี้ให้แสดงผลลัพธ์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รายการขายทั้งหมดของพนักงานที่มีชื่อว่า Sandra Hoffman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</a:t>
            </a: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โดยให้ Query เอา ID ของตาราง Employees มาก่อน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และนำ ID ของตาราง Employees ไป Query ต่อในตาราง Sell_Histories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*** ให้ใช้ Query แบบ Callback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7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9" name="Google Shape;699;p97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return response กลับไปหา client โดยแปลง record เป็น json array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2084275" y="889950"/>
            <a:ext cx="4358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'/api/users'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mysql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createConnection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'1234'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'pim-database'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3306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user'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5150925" y="3531350"/>
            <a:ext cx="30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callback จะถูกเรียกเมื่อการ query เสร็จและได้ข้อมูลกลับมาจาก MySQL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8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- 2 -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05" name="Google Shape;705;p98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"Hoffman";'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5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return response กลับไปหา client โดยแปลง record เป็น json array</a:t>
            </a:r>
            <a:endParaRPr sz="5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5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5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5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5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9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1" name="Google Shape;711;p99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ทำแบบ Homework - 2 แต่ให้ใช้แบบ Promise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0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7" name="Google Shape;717;p100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1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- 3 -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23" name="Google Shape;723;p101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"Hoffman";'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2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29" name="Google Shape;729;p102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ทำแบบ Homework - 3 แต่ให้ใช้แบบ Await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3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- 4 - Code เริ่มต้น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35" name="Google Shape;735;p103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4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- 4 - Solution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1" name="Google Shape;741;p104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7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"Sandra" and lastname = "Hoffman"'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sell_histories where emp_id = 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5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7" name="Google Shape;747;p105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ทำต่อจาก Homework - 4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rabi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เพิ่ม Endpoint ขึ้นมาอีก 2 Endpoint โดย Endpoint นี้ให้แสดงผลลัพธ์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รายการขายของหนังสือที่ประกอบไปด้วยคำว่า “Mar”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 ให้ Query เพื่อนำ ISBN ของตาราง Book ไปใช้ต่อใน Query ของรายการขาย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AutoNum type="alphaLcPeriod"/>
            </a:pPr>
            <a:r>
              <a:rPr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รายการขายของหนังสือที่ประกอบไปด้วยคำว่า “Mar” และถูกขายโดยพนักงานที่ชื่อว่า “Leslie Ellis”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 ให้ใช้ Promise.all เพื่อ Query ISBN ของตาราง Books และ ID ของตาราง Employees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*** ทั้งนำ ID ของตาราง Books และ Employees ไปใช้ต่อใน Query รายการขาย</a:t>
            </a:r>
            <a:endParaRPr>
              <a:solidFill>
                <a:srgbClr val="FF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6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- 5 - Solution a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53" name="Google Shape;753;p106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'%mar%'"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`SELECT * FROM sell_histories where isbn IN ('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')`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7"/>
          <p:cNvSpPr txBox="1"/>
          <p:nvPr>
            <p:ph type="title"/>
          </p:nvPr>
        </p:nvSpPr>
        <p:spPr>
          <a:xfrm>
            <a:off x="311700" y="140225"/>
            <a:ext cx="86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Homework - 5 - Solution b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59" name="Google Shape;759;p107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"mysql2/promise"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"/query-1"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host: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password: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'12345678'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ระบุให้ถูกต้อง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'pim_database'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port: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3306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6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&lt;== ใส่ port ให้ถูกต้อง (default 3306, MAMP ใช้ 8889)</a:t>
            </a:r>
            <a:endParaRPr sz="6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"SELECT * FROM books where bname Like '%mar%'"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'SELECT * FROM employees where firstname = "Leslie" and lastname = "Ellis"'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Promise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all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empId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6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`SELECT * FROM sell_histories where isbn IN ('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isbn1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isbn2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') AND emp_id =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empId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rows3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" sz="6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6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"Server is running at port 3000"</a:t>
            </a: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234600" y="851100"/>
            <a:ext cx="544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Built-in โค้ดใน JS ที่ทำงานแบบ Asynchronous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311700" y="1309925"/>
            <a:ext cx="8668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rabun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setTimeout(callback, time) -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callback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จะถูกเรียกหลังจากที่ได้ตั้งเวลา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time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(หน่วยเป็น millisecond)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rabun"/>
              <a:buChar char="●"/>
            </a:pPr>
            <a:r>
              <a:rPr lang="en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setInterval(callback,time) - </a:t>
            </a:r>
            <a:r>
              <a:rPr b="1" lang="en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callback</a:t>
            </a:r>
            <a:r>
              <a:rPr lang="en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จะถูกเรียกอย่างไม่รู้จบ (loop) ทุกๆ เวลา </a:t>
            </a:r>
            <a:r>
              <a:rPr b="1" lang="en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time</a:t>
            </a:r>
            <a:r>
              <a:rPr lang="en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(หน่วยเป็น millisecond)</a:t>
            </a:r>
            <a:endParaRPr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772" y="3671476"/>
            <a:ext cx="3378375" cy="8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773" y="2155075"/>
            <a:ext cx="4621701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521800" y="1813250"/>
            <a:ext cx="387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'processing '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b="1" sz="12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b="1" lang="en" sz="1200">
                <a:solidFill>
                  <a:srgbClr val="00108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'done '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00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2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865950" y="3488626"/>
            <a:ext cx="337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>
                <a:solidFill>
                  <a:srgbClr val="00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108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>
                <a:solidFill>
                  <a:srgbClr val="795E26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267F99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140225"/>
            <a:ext cx="52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Asynchronous คืออะไร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204425" y="936375"/>
            <a:ext cx="87702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arabun"/>
              <a:buChar char="-"/>
            </a:pPr>
            <a:r>
              <a:rPr lang="en" sz="1600">
                <a:latin typeface="Sarabun"/>
                <a:ea typeface="Sarabun"/>
                <a:cs typeface="Sarabun"/>
                <a:sym typeface="Sarabun"/>
              </a:rPr>
              <a:t>ในกรณีที่ฟังก์ชัน Asynchronous จำเป็นต้องรอผลลัพธ์จาก Asynchronous อีกฟังก์ชันนึงเราสามารถเขียนได้แบบนี้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665400" y="2811025"/>
            <a:ext cx="830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users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19'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</a:t>
            </a:r>
            <a:r>
              <a:rPr i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 addresses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'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+rows[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(err, rows, fields) =&gt;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(rows)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ปิด connection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1924750"/>
            <a:ext cx="1965888" cy="6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1574700" y="1584975"/>
            <a:ext cx="19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u</a:t>
            </a: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sers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50" y="1924750"/>
            <a:ext cx="3718450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4607350" y="1584975"/>
            <a:ext cx="371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addresses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